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8" r:id="rId4"/>
    <p:sldId id="257" r:id="rId5"/>
    <p:sldId id="327" r:id="rId7"/>
    <p:sldId id="2678" r:id="rId8"/>
    <p:sldId id="2677" r:id="rId9"/>
    <p:sldId id="2679" r:id="rId10"/>
    <p:sldId id="328" r:id="rId11"/>
    <p:sldId id="2651" r:id="rId12"/>
    <p:sldId id="2670" r:id="rId13"/>
    <p:sldId id="2668" r:id="rId14"/>
    <p:sldId id="2669" r:id="rId15"/>
    <p:sldId id="2691" r:id="rId16"/>
    <p:sldId id="2692" r:id="rId17"/>
    <p:sldId id="2693" r:id="rId18"/>
    <p:sldId id="329" r:id="rId19"/>
    <p:sldId id="2695" r:id="rId20"/>
    <p:sldId id="2694" r:id="rId21"/>
    <p:sldId id="2696" r:id="rId22"/>
    <p:sldId id="2698" r:id="rId23"/>
    <p:sldId id="2647" r:id="rId24"/>
    <p:sldId id="2646" r:id="rId25"/>
    <p:sldId id="33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C1C9"/>
    <a:srgbClr val="364F6B"/>
    <a:srgbClr val="FF6464"/>
    <a:srgbClr val="543864"/>
    <a:srgbClr val="010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6" autoAdjust="0"/>
    <p:restoredTop sz="93519" autoAdjust="0"/>
  </p:normalViewPr>
  <p:slideViewPr>
    <p:cSldViewPr snapToGrid="0">
      <p:cViewPr varScale="1">
        <p:scale>
          <a:sx n="53" d="100"/>
          <a:sy n="53" d="100"/>
        </p:scale>
        <p:origin x="-696" y="-64"/>
      </p:cViewPr>
      <p:guideLst>
        <p:guide orient="horz" pos="2198"/>
        <p:guide pos="37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E82DB-A032-4742-84CF-18896A0BA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DB248-FFDB-4D98-93AD-E7B69FBD49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5C577-891F-400B-A371-436F3B553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5C577-891F-400B-A371-436F3B553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5C577-891F-400B-A371-436F3B553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5C577-891F-400B-A371-436F3B553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5C577-891F-400B-A371-436F3B553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5C577-891F-400B-A371-436F3B553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07A4-7502-49E9-AC73-E3C09442A27B}" type="datetimeFigureOut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BFFD3-247E-430B-9593-6ABE8DCA2B29}" type="slidenum">
              <a:rPr lang="id-ID" smtClean="0"/>
            </a:fld>
            <a:endParaRPr lang="id-ID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square-and-circle-graphic_40268"/>
          <p:cNvSpPr>
            <a:spLocks noChangeAspect="1"/>
          </p:cNvSpPr>
          <p:nvPr userDrawn="1"/>
        </p:nvSpPr>
        <p:spPr bwMode="auto">
          <a:xfrm>
            <a:off x="471114" y="365263"/>
            <a:ext cx="515932" cy="491991"/>
          </a:xfrm>
          <a:custGeom>
            <a:avLst/>
            <a:gdLst>
              <a:gd name="connsiteX0" fmla="*/ 378936 w 605239"/>
              <a:gd name="connsiteY0" fmla="*/ 406316 h 577155"/>
              <a:gd name="connsiteX1" fmla="*/ 302655 w 605239"/>
              <a:gd name="connsiteY1" fmla="*/ 539755 h 577155"/>
              <a:gd name="connsiteX2" fmla="*/ 226374 w 605239"/>
              <a:gd name="connsiteY2" fmla="*/ 407307 h 577155"/>
              <a:gd name="connsiteX3" fmla="*/ 301166 w 605239"/>
              <a:gd name="connsiteY3" fmla="*/ 420023 h 577155"/>
              <a:gd name="connsiteX4" fmla="*/ 378936 w 605239"/>
              <a:gd name="connsiteY4" fmla="*/ 406316 h 577155"/>
              <a:gd name="connsiteX5" fmla="*/ 75450 w 605239"/>
              <a:gd name="connsiteY5" fmla="*/ 236606 h 577155"/>
              <a:gd name="connsiteX6" fmla="*/ 184819 w 605239"/>
              <a:gd name="connsiteY6" fmla="*/ 388127 h 577155"/>
              <a:gd name="connsiteX7" fmla="*/ 264902 w 605239"/>
              <a:gd name="connsiteY7" fmla="*/ 561788 h 577155"/>
              <a:gd name="connsiteX8" fmla="*/ 189948 w 605239"/>
              <a:gd name="connsiteY8" fmla="*/ 577155 h 577155"/>
              <a:gd name="connsiteX9" fmla="*/ 0 w 605239"/>
              <a:gd name="connsiteY9" fmla="*/ 387631 h 577155"/>
              <a:gd name="connsiteX10" fmla="*/ 75450 w 605239"/>
              <a:gd name="connsiteY10" fmla="*/ 236606 h 577155"/>
              <a:gd name="connsiteX11" fmla="*/ 302632 w 605239"/>
              <a:gd name="connsiteY11" fmla="*/ 235265 h 577155"/>
              <a:gd name="connsiteX12" fmla="*/ 378089 w 605239"/>
              <a:gd name="connsiteY12" fmla="*/ 363001 h 577155"/>
              <a:gd name="connsiteX13" fmla="*/ 301142 w 605239"/>
              <a:gd name="connsiteY13" fmla="*/ 379360 h 577155"/>
              <a:gd name="connsiteX14" fmla="*/ 227009 w 605239"/>
              <a:gd name="connsiteY14" fmla="*/ 364323 h 577155"/>
              <a:gd name="connsiteX15" fmla="*/ 302632 w 605239"/>
              <a:gd name="connsiteY15" fmla="*/ 235265 h 577155"/>
              <a:gd name="connsiteX16" fmla="*/ 527307 w 605239"/>
              <a:gd name="connsiteY16" fmla="*/ 234771 h 577155"/>
              <a:gd name="connsiteX17" fmla="*/ 605239 w 605239"/>
              <a:gd name="connsiteY17" fmla="*/ 387621 h 577155"/>
              <a:gd name="connsiteX18" fmla="*/ 415291 w 605239"/>
              <a:gd name="connsiteY18" fmla="*/ 577155 h 577155"/>
              <a:gd name="connsiteX19" fmla="*/ 340337 w 605239"/>
              <a:gd name="connsiteY19" fmla="*/ 561788 h 577155"/>
              <a:gd name="connsiteX20" fmla="*/ 420585 w 605239"/>
              <a:gd name="connsiteY20" fmla="*/ 387621 h 577155"/>
              <a:gd name="connsiteX21" fmla="*/ 420420 w 605239"/>
              <a:gd name="connsiteY21" fmla="*/ 386465 h 577155"/>
              <a:gd name="connsiteX22" fmla="*/ 527307 w 605239"/>
              <a:gd name="connsiteY22" fmla="*/ 234771 h 577155"/>
              <a:gd name="connsiteX23" fmla="*/ 415303 w 605239"/>
              <a:gd name="connsiteY23" fmla="*/ 197936 h 577155"/>
              <a:gd name="connsiteX24" fmla="*/ 489442 w 605239"/>
              <a:gd name="connsiteY24" fmla="*/ 212971 h 577155"/>
              <a:gd name="connsiteX25" fmla="*/ 415634 w 605239"/>
              <a:gd name="connsiteY25" fmla="*/ 340690 h 577155"/>
              <a:gd name="connsiteX26" fmla="*/ 340337 w 605239"/>
              <a:gd name="connsiteY26" fmla="*/ 213302 h 577155"/>
              <a:gd name="connsiteX27" fmla="*/ 415303 w 605239"/>
              <a:gd name="connsiteY27" fmla="*/ 197936 h 577155"/>
              <a:gd name="connsiteX28" fmla="*/ 189967 w 605239"/>
              <a:gd name="connsiteY28" fmla="*/ 197936 h 577155"/>
              <a:gd name="connsiteX29" fmla="*/ 264903 w 605239"/>
              <a:gd name="connsiteY29" fmla="*/ 213469 h 577155"/>
              <a:gd name="connsiteX30" fmla="*/ 189140 w 605239"/>
              <a:gd name="connsiteY30" fmla="*/ 342525 h 577155"/>
              <a:gd name="connsiteX31" fmla="*/ 113046 w 605239"/>
              <a:gd name="connsiteY31" fmla="*/ 214295 h 577155"/>
              <a:gd name="connsiteX32" fmla="*/ 189967 w 605239"/>
              <a:gd name="connsiteY32" fmla="*/ 197936 h 577155"/>
              <a:gd name="connsiteX33" fmla="*/ 301138 w 605239"/>
              <a:gd name="connsiteY33" fmla="*/ 0 h 577155"/>
              <a:gd name="connsiteX34" fmla="*/ 490076 w 605239"/>
              <a:gd name="connsiteY34" fmla="*/ 169840 h 577155"/>
              <a:gd name="connsiteX35" fmla="*/ 415295 w 605239"/>
              <a:gd name="connsiteY35" fmla="*/ 157283 h 577155"/>
              <a:gd name="connsiteX36" fmla="*/ 302626 w 605239"/>
              <a:gd name="connsiteY36" fmla="*/ 186857 h 577155"/>
              <a:gd name="connsiteX37" fmla="*/ 189958 w 605239"/>
              <a:gd name="connsiteY37" fmla="*/ 157283 h 577155"/>
              <a:gd name="connsiteX38" fmla="*/ 112199 w 605239"/>
              <a:gd name="connsiteY38" fmla="*/ 170996 h 577155"/>
              <a:gd name="connsiteX39" fmla="*/ 301138 w 605239"/>
              <a:gd name="connsiteY39" fmla="*/ 0 h 57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5239" h="577155">
                <a:moveTo>
                  <a:pt x="378936" y="406316"/>
                </a:moveTo>
                <a:cubicBezTo>
                  <a:pt x="373476" y="460980"/>
                  <a:pt x="344684" y="508708"/>
                  <a:pt x="302655" y="539755"/>
                </a:cubicBezTo>
                <a:cubicBezTo>
                  <a:pt x="260957" y="508873"/>
                  <a:pt x="232165" y="461641"/>
                  <a:pt x="226374" y="407307"/>
                </a:cubicBezTo>
                <a:cubicBezTo>
                  <a:pt x="249871" y="415399"/>
                  <a:pt x="275022" y="420023"/>
                  <a:pt x="301166" y="420023"/>
                </a:cubicBezTo>
                <a:cubicBezTo>
                  <a:pt x="328468" y="420023"/>
                  <a:pt x="354612" y="415069"/>
                  <a:pt x="378936" y="406316"/>
                </a:cubicBezTo>
                <a:close/>
                <a:moveTo>
                  <a:pt x="75450" y="236606"/>
                </a:moveTo>
                <a:cubicBezTo>
                  <a:pt x="88852" y="301213"/>
                  <a:pt x="129555" y="355741"/>
                  <a:pt x="184819" y="388127"/>
                </a:cubicBezTo>
                <a:cubicBezTo>
                  <a:pt x="184985" y="457525"/>
                  <a:pt x="216091" y="519654"/>
                  <a:pt x="264902" y="561788"/>
                </a:cubicBezTo>
                <a:cubicBezTo>
                  <a:pt x="241903" y="571702"/>
                  <a:pt x="216588" y="577155"/>
                  <a:pt x="189948" y="577155"/>
                </a:cubicBezTo>
                <a:cubicBezTo>
                  <a:pt x="85212" y="577155"/>
                  <a:pt x="0" y="492225"/>
                  <a:pt x="0" y="387631"/>
                </a:cubicBezTo>
                <a:cubicBezTo>
                  <a:pt x="0" y="325998"/>
                  <a:pt x="29617" y="271306"/>
                  <a:pt x="75450" y="236606"/>
                </a:cubicBezTo>
                <a:close/>
                <a:moveTo>
                  <a:pt x="302632" y="235265"/>
                </a:moveTo>
                <a:cubicBezTo>
                  <a:pt x="343008" y="265175"/>
                  <a:pt x="371304" y="310783"/>
                  <a:pt x="378089" y="363001"/>
                </a:cubicBezTo>
                <a:cubicBezTo>
                  <a:pt x="354591" y="373411"/>
                  <a:pt x="328446" y="379360"/>
                  <a:pt x="301142" y="379360"/>
                </a:cubicBezTo>
                <a:cubicBezTo>
                  <a:pt x="274832" y="379360"/>
                  <a:pt x="249845" y="373907"/>
                  <a:pt x="227009" y="364323"/>
                </a:cubicBezTo>
                <a:cubicBezTo>
                  <a:pt x="233463" y="311444"/>
                  <a:pt x="261759" y="265505"/>
                  <a:pt x="302632" y="235265"/>
                </a:cubicBezTo>
                <a:close/>
                <a:moveTo>
                  <a:pt x="527307" y="234771"/>
                </a:moveTo>
                <a:cubicBezTo>
                  <a:pt x="574463" y="269307"/>
                  <a:pt x="605239" y="324829"/>
                  <a:pt x="605239" y="387621"/>
                </a:cubicBezTo>
                <a:cubicBezTo>
                  <a:pt x="605239" y="492220"/>
                  <a:pt x="520027" y="577155"/>
                  <a:pt x="415291" y="577155"/>
                </a:cubicBezTo>
                <a:cubicBezTo>
                  <a:pt x="388651" y="577155"/>
                  <a:pt x="363336" y="571702"/>
                  <a:pt x="340337" y="561788"/>
                </a:cubicBezTo>
                <a:cubicBezTo>
                  <a:pt x="389313" y="519485"/>
                  <a:pt x="420585" y="457189"/>
                  <a:pt x="420585" y="387621"/>
                </a:cubicBezTo>
                <a:cubicBezTo>
                  <a:pt x="420585" y="387126"/>
                  <a:pt x="420420" y="386795"/>
                  <a:pt x="420420" y="386465"/>
                </a:cubicBezTo>
                <a:cubicBezTo>
                  <a:pt x="474691" y="353416"/>
                  <a:pt x="514401" y="298886"/>
                  <a:pt x="527307" y="234771"/>
                </a:cubicBezTo>
                <a:close/>
                <a:moveTo>
                  <a:pt x="415303" y="197936"/>
                </a:moveTo>
                <a:cubicBezTo>
                  <a:pt x="441616" y="197936"/>
                  <a:pt x="466605" y="203223"/>
                  <a:pt x="489442" y="212971"/>
                </a:cubicBezTo>
                <a:cubicBezTo>
                  <a:pt x="482988" y="265017"/>
                  <a:pt x="455517" y="310454"/>
                  <a:pt x="415634" y="340690"/>
                </a:cubicBezTo>
                <a:cubicBezTo>
                  <a:pt x="405208" y="290132"/>
                  <a:pt x="378068" y="245851"/>
                  <a:pt x="340337" y="213302"/>
                </a:cubicBezTo>
                <a:cubicBezTo>
                  <a:pt x="363340" y="203388"/>
                  <a:pt x="388660" y="197936"/>
                  <a:pt x="415303" y="197936"/>
                </a:cubicBezTo>
                <a:close/>
                <a:moveTo>
                  <a:pt x="189967" y="197936"/>
                </a:moveTo>
                <a:cubicBezTo>
                  <a:pt x="216600" y="197936"/>
                  <a:pt x="241909" y="203389"/>
                  <a:pt x="264903" y="213469"/>
                </a:cubicBezTo>
                <a:cubicBezTo>
                  <a:pt x="226691" y="246353"/>
                  <a:pt x="199396" y="291299"/>
                  <a:pt x="189140" y="342525"/>
                </a:cubicBezTo>
                <a:cubicBezTo>
                  <a:pt x="148281" y="312616"/>
                  <a:pt x="119994" y="266843"/>
                  <a:pt x="113046" y="214295"/>
                </a:cubicBezTo>
                <a:cubicBezTo>
                  <a:pt x="136536" y="203885"/>
                  <a:pt x="162507" y="197936"/>
                  <a:pt x="189967" y="197936"/>
                </a:cubicBezTo>
                <a:close/>
                <a:moveTo>
                  <a:pt x="301138" y="0"/>
                </a:moveTo>
                <a:cubicBezTo>
                  <a:pt x="399247" y="0"/>
                  <a:pt x="479984" y="74676"/>
                  <a:pt x="490076" y="169840"/>
                </a:cubicBezTo>
                <a:cubicBezTo>
                  <a:pt x="466583" y="161909"/>
                  <a:pt x="441435" y="157283"/>
                  <a:pt x="415295" y="157283"/>
                </a:cubicBezTo>
                <a:cubicBezTo>
                  <a:pt x="374430" y="157283"/>
                  <a:pt x="335881" y="168022"/>
                  <a:pt x="302626" y="186857"/>
                </a:cubicBezTo>
                <a:cubicBezTo>
                  <a:pt x="269207" y="168022"/>
                  <a:pt x="230823" y="157283"/>
                  <a:pt x="189958" y="157283"/>
                </a:cubicBezTo>
                <a:cubicBezTo>
                  <a:pt x="162660" y="157283"/>
                  <a:pt x="136519" y="162240"/>
                  <a:pt x="112199" y="170996"/>
                </a:cubicBezTo>
                <a:cubicBezTo>
                  <a:pt x="121629" y="75172"/>
                  <a:pt x="202698" y="0"/>
                  <a:pt x="301138" y="0"/>
                </a:cubicBezTo>
                <a:close/>
              </a:path>
            </a:pathLst>
          </a:custGeom>
          <a:solidFill>
            <a:srgbClr val="3A4D6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思源黑体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052052" y="323524"/>
            <a:ext cx="327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accent2"/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请输入</a:t>
            </a:r>
            <a:r>
              <a:rPr lang="zh-CN" altLang="en-US" sz="2800" dirty="0">
                <a:solidFill>
                  <a:schemeClr val="accent1"/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您的标题</a:t>
            </a:r>
            <a:endParaRPr lang="zh-CN" altLang="en-US" sz="2800" dirty="0">
              <a:solidFill>
                <a:schemeClr val="accent1"/>
              </a:solidFill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782000" y="6392256"/>
            <a:ext cx="2628000" cy="108000"/>
            <a:chOff x="3064940" y="6303767"/>
            <a:chExt cx="2775424" cy="115735"/>
          </a:xfrm>
        </p:grpSpPr>
        <p:sp>
          <p:nvSpPr>
            <p:cNvPr id="5" name="矩形 4"/>
            <p:cNvSpPr/>
            <p:nvPr/>
          </p:nvSpPr>
          <p:spPr>
            <a:xfrm>
              <a:off x="3064940" y="6303767"/>
              <a:ext cx="468000" cy="1157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641796" y="6303767"/>
              <a:ext cx="468000" cy="1157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218652" y="6303767"/>
              <a:ext cx="468000" cy="1157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795508" y="6303767"/>
              <a:ext cx="468000" cy="1157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372364" y="6303767"/>
              <a:ext cx="468000" cy="115735"/>
            </a:xfrm>
            <a:prstGeom prst="rect">
              <a:avLst/>
            </a:prstGeom>
            <a:solidFill>
              <a:srgbClr val="3A4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</p:grp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9F85A-EBC6-437E-99BF-9B32EF819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3EA53-7D97-46C3-9C2C-0836EEE69B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/>
          <a:srcRect l="2314" t="17363" r="-2314" b="20799"/>
          <a:stretch>
            <a:fillRect/>
          </a:stretch>
        </p:blipFill>
        <p:spPr>
          <a:xfrm>
            <a:off x="4781550" y="0"/>
            <a:ext cx="7410450" cy="6858000"/>
          </a:xfrm>
          <a:prstGeom prst="rect">
            <a:avLst/>
          </a:prstGeom>
        </p:spPr>
      </p:pic>
      <p:sp>
        <p:nvSpPr>
          <p:cNvPr id="9" name="L 形 8"/>
          <p:cNvSpPr/>
          <p:nvPr/>
        </p:nvSpPr>
        <p:spPr>
          <a:xfrm rot="18855375" flipH="1">
            <a:off x="6913095" y="737385"/>
            <a:ext cx="3199017" cy="3062436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64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/>
          <p:cNvSpPr/>
          <p:nvPr/>
        </p:nvSpPr>
        <p:spPr>
          <a:xfrm rot="18855375" flipH="1">
            <a:off x="6814019" y="2767941"/>
            <a:ext cx="3338728" cy="3591840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F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1665" y="1945005"/>
            <a:ext cx="5086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ea typeface="宋体" panose="02010600030101010101" pitchFamily="2" charset="-122"/>
                <a:cs typeface="+mn-ea"/>
                <a:sym typeface="+mn-lt"/>
              </a:rPr>
              <a:t>第二届“中软杯”技能大赛</a:t>
            </a:r>
            <a:endParaRPr lang="zh-CN" altLang="en-US" sz="3200" b="1" dirty="0">
              <a:solidFill>
                <a:schemeClr val="accent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1665" y="2891155"/>
            <a:ext cx="7039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在线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微商管理系统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1665" y="4926965"/>
            <a:ext cx="2374265" cy="3987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讲述人：</a:t>
            </a:r>
            <a:r>
              <a:rPr lang="zh-CN" altLang="en-US" sz="2000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王春阳</a:t>
            </a:r>
            <a:endParaRPr lang="zh-CN" altLang="en-US" sz="2000" dirty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3" name="L 形 22"/>
          <p:cNvSpPr/>
          <p:nvPr/>
        </p:nvSpPr>
        <p:spPr>
          <a:xfrm rot="18855375" flipH="1">
            <a:off x="5504168" y="4505836"/>
            <a:ext cx="412095" cy="443336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FC1C9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L 形 23"/>
          <p:cNvSpPr/>
          <p:nvPr/>
        </p:nvSpPr>
        <p:spPr>
          <a:xfrm rot="18855375" flipH="1">
            <a:off x="11009824" y="856219"/>
            <a:ext cx="420414" cy="402465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64F6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4345" y="2365375"/>
            <a:ext cx="57791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社恐的客户再也不用朋友圈翻到底看有没有自己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想要的东西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动画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3870" y="164465"/>
            <a:ext cx="3524250" cy="63055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85" y="2998470"/>
            <a:ext cx="5779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</a:rPr>
              <a:t>简单快速的注册登录功能</a:t>
            </a: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动画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760" y="276225"/>
            <a:ext cx="3524250" cy="63055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2070" y="310642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</a:rPr>
              <a:t>用户自助下单</a:t>
            </a: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动画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5615" y="216535"/>
            <a:ext cx="3524250" cy="63055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635" y="3235325"/>
            <a:ext cx="658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用户可自己查看自己的订单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信息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动画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3395" y="130175"/>
            <a:ext cx="3524250" cy="63055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5760" y="494665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后台快速添加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商品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动画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1245235"/>
            <a:ext cx="11572875" cy="5381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5760" y="494665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后台给对应的订单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发货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动画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05" y="1244600"/>
            <a:ext cx="11572875" cy="5381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880011" y="929346"/>
            <a:ext cx="6529079" cy="4184146"/>
            <a:chOff x="2728646" y="731264"/>
            <a:chExt cx="6529079" cy="4184146"/>
          </a:xfrm>
        </p:grpSpPr>
        <p:sp>
          <p:nvSpPr>
            <p:cNvPr id="20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5768025" y="1532212"/>
              <a:ext cx="655949" cy="120032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3</a:t>
              </a:r>
              <a:endParaRPr lang="en-US" altLang="zh-CN" sz="8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>
              <a:spLocks noChangeArrowheads="1"/>
            </p:cNvSpPr>
            <p:nvPr/>
          </p:nvSpPr>
          <p:spPr bwMode="auto">
            <a:xfrm>
              <a:off x="3933641" y="3409233"/>
              <a:ext cx="4021988" cy="1014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项目细节</a:t>
              </a:r>
              <a:endParaRPr lang="zh-CN" altLang="en-US" sz="6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977870" y="731264"/>
              <a:ext cx="2272119" cy="2353983"/>
              <a:chOff x="7675320" y="2139427"/>
              <a:chExt cx="1578765" cy="1635648"/>
            </a:xfrm>
            <a:solidFill>
              <a:srgbClr val="F8BCC9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675320" y="2364105"/>
                <a:ext cx="1410970" cy="141097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664301" y="2139427"/>
                <a:ext cx="589784" cy="6169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2728646" y="4501390"/>
              <a:ext cx="6529079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动画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304800"/>
            <a:ext cx="6000750" cy="6248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10400" y="2736850"/>
            <a:ext cx="45288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一键打包发布</a:t>
            </a:r>
            <a:r>
              <a:rPr lang="en-US" altLang="zh-CN" sz="2800"/>
              <a:t>App</a:t>
            </a:r>
            <a:r>
              <a:rPr lang="zh-CN" altLang="en-US" sz="2800">
                <a:ea typeface="宋体" panose="02010600030101010101" pitchFamily="2" charset="-122"/>
              </a:rPr>
              <a:t>，各种小程序，一套代码可以部署到几乎所有的移动平台</a:t>
            </a:r>
            <a:endParaRPr lang="zh-CN" altLang="en-US" sz="28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91355" y="214630"/>
            <a:ext cx="2976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latin typeface="宋体" panose="02010600030101010101" pitchFamily="2" charset="-122"/>
                <a:ea typeface="宋体" panose="02010600030101010101" pitchFamily="2" charset="-122"/>
              </a:rPr>
              <a:t>前后端分离</a:t>
            </a:r>
            <a:endParaRPr lang="zh-CN" altLang="en-US" sz="4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055495" y="1212533"/>
            <a:ext cx="7848600" cy="5514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10560" y="382270"/>
            <a:ext cx="5770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latin typeface="宋体" panose="02010600030101010101" pitchFamily="2" charset="-122"/>
                <a:ea typeface="宋体" panose="02010600030101010101" pitchFamily="2" charset="-122"/>
              </a:rPr>
              <a:t>主页接口部分</a:t>
            </a:r>
            <a:r>
              <a:rPr lang="zh-CN" altLang="en-US" sz="4400">
                <a:latin typeface="宋体" panose="02010600030101010101" pitchFamily="2" charset="-122"/>
                <a:ea typeface="宋体" panose="02010600030101010101" pitchFamily="2" charset="-122"/>
              </a:rPr>
              <a:t>数据展示</a:t>
            </a:r>
            <a:endParaRPr lang="zh-CN" altLang="en-US" sz="4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5865" y="1682750"/>
            <a:ext cx="107372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/>
              <a:t>{</a:t>
            </a:r>
            <a:endParaRPr lang="zh-CN" altLang="en-US" sz="1400"/>
          </a:p>
          <a:p>
            <a:pPr algn="l"/>
            <a:r>
              <a:rPr lang="zh-CN" altLang="en-US" sz="1400"/>
              <a:t>	"goodslist": [{</a:t>
            </a:r>
            <a:endParaRPr lang="zh-CN" altLang="en-US" sz="1400"/>
          </a:p>
          <a:p>
            <a:pPr algn="l"/>
            <a:r>
              <a:rPr lang="zh-CN" altLang="en-US" sz="1400"/>
              <a:t>		"img": "http://www.e-wolf.top/usr/uploads/2021/10/2264366338.jpg",</a:t>
            </a:r>
            <a:endParaRPr lang="zh-CN" altLang="en-US" sz="1400"/>
          </a:p>
          <a:p>
            <a:pPr algn="l"/>
            <a:r>
              <a:rPr lang="zh-CN" altLang="en-US" sz="1400"/>
              <a:t>		"goodId": 1,</a:t>
            </a:r>
            <a:endParaRPr lang="zh-CN" altLang="en-US" sz="1400"/>
          </a:p>
          <a:p>
            <a:pPr algn="l"/>
            <a:r>
              <a:rPr lang="zh-CN" altLang="en-US" sz="1400"/>
              <a:t>		"title": "Apple iPhone X 256GB 深空灰色 移动联通电信4G手机",</a:t>
            </a:r>
            <a:endParaRPr lang="zh-CN" altLang="en-US" sz="1400"/>
          </a:p>
          <a:p>
            <a:pPr algn="l"/>
            <a:r>
              <a:rPr lang="zh-CN" altLang="en-US" sz="1400"/>
              <a:t>		"price": "9999"</a:t>
            </a:r>
            <a:endParaRPr lang="zh-CN" altLang="en-US" sz="1400"/>
          </a:p>
          <a:p>
            <a:pPr algn="l"/>
            <a:r>
              <a:rPr lang="zh-CN" altLang="en-US" sz="1400"/>
              <a:t>	}, {</a:t>
            </a:r>
            <a:endParaRPr lang="zh-CN" altLang="en-US" sz="1400"/>
          </a:p>
          <a:p>
            <a:pPr algn="l"/>
            <a:r>
              <a:rPr lang="zh-CN" altLang="en-US" sz="1400"/>
              <a:t>		"img": "http://www.e-wolf.top/usr/uploads/2021/10/438363197.jpg",</a:t>
            </a:r>
            <a:endParaRPr lang="zh-CN" altLang="en-US" sz="1400"/>
          </a:p>
          <a:p>
            <a:pPr algn="l"/>
            <a:r>
              <a:rPr lang="zh-CN" altLang="en-US" sz="1400"/>
              <a:t>		"goodId": 2,</a:t>
            </a:r>
            <a:endParaRPr lang="zh-CN" altLang="en-US" sz="1400"/>
          </a:p>
          <a:p>
            <a:pPr algn="l"/>
            <a:r>
              <a:rPr lang="zh-CN" altLang="en-US" sz="1400"/>
              <a:t>		"title": "Apple iPad 平板电脑 2018年新款9.7英寸",</a:t>
            </a:r>
            <a:endParaRPr lang="zh-CN" altLang="en-US" sz="1400"/>
          </a:p>
          <a:p>
            <a:pPr algn="l"/>
            <a:r>
              <a:rPr lang="zh-CN" altLang="en-US" sz="1400"/>
              <a:t>		"price": "3499"</a:t>
            </a:r>
            <a:endParaRPr lang="zh-CN" altLang="en-US" sz="1400"/>
          </a:p>
          <a:p>
            <a:pPr algn="l"/>
            <a:r>
              <a:rPr lang="zh-CN" altLang="en-US" sz="1400"/>
              <a:t>	}, {</a:t>
            </a:r>
            <a:endParaRPr lang="zh-CN" altLang="en-US" sz="1400"/>
          </a:p>
          <a:p>
            <a:pPr algn="l"/>
            <a:r>
              <a:rPr lang="zh-CN" altLang="en-US" sz="1400"/>
              <a:t>		"img": "http://www.e-wolf.top/usr/uploads/2021/10/23504471.jpg",</a:t>
            </a:r>
            <a:endParaRPr lang="zh-CN" altLang="en-US" sz="1400"/>
          </a:p>
          <a:p>
            <a:pPr algn="l"/>
            <a:r>
              <a:rPr lang="zh-CN" altLang="en-US" sz="1400"/>
              <a:t>		"goodId": 5,</a:t>
            </a:r>
            <a:endParaRPr lang="zh-CN" altLang="en-US" sz="1400"/>
          </a:p>
          <a:p>
            <a:pPr algn="l"/>
            <a:r>
              <a:rPr lang="zh-CN" altLang="en-US" sz="1400"/>
              <a:t>		"title": "微软（Microsoft）新Surface Pro 二合一平板电脑笔记本 12.3英寸（i5 8G内存 256G存储）",</a:t>
            </a:r>
            <a:endParaRPr lang="zh-CN" altLang="en-US" sz="1400"/>
          </a:p>
          <a:p>
            <a:pPr algn="l"/>
            <a:r>
              <a:rPr lang="zh-CN" altLang="en-US" sz="1400"/>
              <a:t>		"price": "8888"</a:t>
            </a:r>
            <a:endParaRPr lang="zh-CN" altLang="en-US" sz="1400"/>
          </a:p>
          <a:p>
            <a:pPr algn="l"/>
            <a:r>
              <a:rPr lang="zh-CN" altLang="en-US" sz="1400"/>
              <a:t>	}]</a:t>
            </a:r>
            <a:endParaRPr lang="zh-CN" altLang="en-US" sz="1400"/>
          </a:p>
          <a:p>
            <a:pPr algn="l"/>
            <a:r>
              <a:rPr lang="zh-CN" altLang="en-US" sz="1400"/>
              <a:t>}</a:t>
            </a:r>
            <a:endParaRPr lang="zh-CN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2"/>
          <p:cNvSpPr/>
          <p:nvPr/>
        </p:nvSpPr>
        <p:spPr bwMode="auto">
          <a:xfrm>
            <a:off x="0" y="0"/>
            <a:ext cx="3489686" cy="3455074"/>
          </a:xfrm>
          <a:custGeom>
            <a:avLst/>
            <a:gdLst>
              <a:gd name="connsiteX0" fmla="*/ 0 w 2592704"/>
              <a:gd name="connsiteY0" fmla="*/ 0 h 2566988"/>
              <a:gd name="connsiteX1" fmla="*/ 879633 w 2592704"/>
              <a:gd name="connsiteY1" fmla="*/ 0 h 2566988"/>
              <a:gd name="connsiteX2" fmla="*/ 2592704 w 2592704"/>
              <a:gd name="connsiteY2" fmla="*/ 1707833 h 2566988"/>
              <a:gd name="connsiteX3" fmla="*/ 1728310 w 2592704"/>
              <a:gd name="connsiteY3" fmla="*/ 2566988 h 2566988"/>
              <a:gd name="connsiteX4" fmla="*/ 0 w 2592704"/>
              <a:gd name="connsiteY4" fmla="*/ 842197 h 256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704" h="2566988">
                <a:moveTo>
                  <a:pt x="0" y="0"/>
                </a:moveTo>
                <a:lnTo>
                  <a:pt x="879633" y="0"/>
                </a:lnTo>
                <a:lnTo>
                  <a:pt x="2592704" y="1707833"/>
                </a:lnTo>
                <a:lnTo>
                  <a:pt x="1728310" y="2566988"/>
                </a:lnTo>
                <a:lnTo>
                  <a:pt x="0" y="84219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32" name="2"/>
          <p:cNvSpPr/>
          <p:nvPr/>
        </p:nvSpPr>
        <p:spPr bwMode="auto">
          <a:xfrm>
            <a:off x="0" y="2260637"/>
            <a:ext cx="4646078" cy="4597363"/>
          </a:xfrm>
          <a:custGeom>
            <a:avLst/>
            <a:gdLst>
              <a:gd name="connsiteX0" fmla="*/ 2592704 w 3451859"/>
              <a:gd name="connsiteY0" fmla="*/ 0 h 3415665"/>
              <a:gd name="connsiteX1" fmla="*/ 3451859 w 3451859"/>
              <a:gd name="connsiteY1" fmla="*/ 859155 h 3415665"/>
              <a:gd name="connsiteX2" fmla="*/ 879633 w 3451859"/>
              <a:gd name="connsiteY2" fmla="*/ 3415665 h 3415665"/>
              <a:gd name="connsiteX3" fmla="*/ 0 w 3451859"/>
              <a:gd name="connsiteY3" fmla="*/ 3415665 h 3415665"/>
              <a:gd name="connsiteX4" fmla="*/ 0 w 3451859"/>
              <a:gd name="connsiteY4" fmla="*/ 2576895 h 341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859" h="3415665">
                <a:moveTo>
                  <a:pt x="2592704" y="0"/>
                </a:moveTo>
                <a:lnTo>
                  <a:pt x="3451859" y="859155"/>
                </a:lnTo>
                <a:lnTo>
                  <a:pt x="879633" y="3415665"/>
                </a:lnTo>
                <a:lnTo>
                  <a:pt x="0" y="3415665"/>
                </a:lnTo>
                <a:lnTo>
                  <a:pt x="0" y="25768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33" name="2"/>
          <p:cNvSpPr txBox="1"/>
          <p:nvPr/>
        </p:nvSpPr>
        <p:spPr>
          <a:xfrm rot="18883833">
            <a:off x="144593" y="3943690"/>
            <a:ext cx="4356893" cy="123125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r>
              <a:rPr lang="id-ID" sz="6600" dirty="0">
                <a:solidFill>
                  <a:schemeClr val="bg2"/>
                </a:solidFill>
                <a:cs typeface="+mn-ea"/>
                <a:sym typeface="+mn-lt"/>
              </a:rPr>
              <a:t>CONTENT</a:t>
            </a:r>
            <a:endParaRPr lang="id-ID" sz="6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7" name="1"/>
          <p:cNvSpPr/>
          <p:nvPr/>
        </p:nvSpPr>
        <p:spPr bwMode="auto">
          <a:xfrm>
            <a:off x="6932929" y="2030782"/>
            <a:ext cx="194460" cy="155899"/>
          </a:xfrm>
          <a:custGeom>
            <a:avLst/>
            <a:gdLst>
              <a:gd name="T0" fmla="*/ 0 w 353"/>
              <a:gd name="T1" fmla="*/ 0 h 283"/>
              <a:gd name="T2" fmla="*/ 282 w 353"/>
              <a:gd name="T3" fmla="*/ 283 h 283"/>
              <a:gd name="T4" fmla="*/ 353 w 353"/>
              <a:gd name="T5" fmla="*/ 212 h 283"/>
              <a:gd name="T6" fmla="*/ 141 w 353"/>
              <a:gd name="T7" fmla="*/ 0 h 283"/>
              <a:gd name="T8" fmla="*/ 0 w 353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0"/>
                </a:moveTo>
                <a:lnTo>
                  <a:pt x="282" y="283"/>
                </a:lnTo>
                <a:lnTo>
                  <a:pt x="353" y="212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28" name="1"/>
          <p:cNvSpPr/>
          <p:nvPr/>
        </p:nvSpPr>
        <p:spPr bwMode="auto">
          <a:xfrm>
            <a:off x="6932929" y="2109007"/>
            <a:ext cx="194460" cy="155899"/>
          </a:xfrm>
          <a:custGeom>
            <a:avLst/>
            <a:gdLst>
              <a:gd name="T0" fmla="*/ 0 w 353"/>
              <a:gd name="T1" fmla="*/ 283 h 283"/>
              <a:gd name="T2" fmla="*/ 282 w 353"/>
              <a:gd name="T3" fmla="*/ 0 h 283"/>
              <a:gd name="T4" fmla="*/ 353 w 353"/>
              <a:gd name="T5" fmla="*/ 71 h 283"/>
              <a:gd name="T6" fmla="*/ 141 w 353"/>
              <a:gd name="T7" fmla="*/ 283 h 283"/>
              <a:gd name="T8" fmla="*/ 0 w 353"/>
              <a:gd name="T9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283"/>
                </a:moveTo>
                <a:lnTo>
                  <a:pt x="282" y="0"/>
                </a:lnTo>
                <a:lnTo>
                  <a:pt x="353" y="71"/>
                </a:lnTo>
                <a:lnTo>
                  <a:pt x="141" y="283"/>
                </a:lnTo>
                <a:lnTo>
                  <a:pt x="0" y="2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25" name="1"/>
          <p:cNvSpPr/>
          <p:nvPr/>
        </p:nvSpPr>
        <p:spPr bwMode="auto">
          <a:xfrm>
            <a:off x="6096000" y="1778222"/>
            <a:ext cx="739244" cy="739244"/>
          </a:xfrm>
          <a:prstGeom prst="rect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1"/>
          <p:cNvSpPr/>
          <p:nvPr/>
        </p:nvSpPr>
        <p:spPr bwMode="auto">
          <a:xfrm>
            <a:off x="7384877" y="1656929"/>
            <a:ext cx="3764132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项目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引言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22" name="1"/>
          <p:cNvSpPr/>
          <p:nvPr/>
        </p:nvSpPr>
        <p:spPr bwMode="auto">
          <a:xfrm>
            <a:off x="6933029" y="3478239"/>
            <a:ext cx="194460" cy="155899"/>
          </a:xfrm>
          <a:custGeom>
            <a:avLst/>
            <a:gdLst>
              <a:gd name="T0" fmla="*/ 0 w 353"/>
              <a:gd name="T1" fmla="*/ 0 h 283"/>
              <a:gd name="T2" fmla="*/ 282 w 353"/>
              <a:gd name="T3" fmla="*/ 283 h 283"/>
              <a:gd name="T4" fmla="*/ 353 w 353"/>
              <a:gd name="T5" fmla="*/ 212 h 283"/>
              <a:gd name="T6" fmla="*/ 141 w 353"/>
              <a:gd name="T7" fmla="*/ 0 h 283"/>
              <a:gd name="T8" fmla="*/ 0 w 353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0"/>
                </a:moveTo>
                <a:lnTo>
                  <a:pt x="282" y="283"/>
                </a:lnTo>
                <a:lnTo>
                  <a:pt x="353" y="212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23" name="1"/>
          <p:cNvSpPr/>
          <p:nvPr/>
        </p:nvSpPr>
        <p:spPr bwMode="auto">
          <a:xfrm>
            <a:off x="6933029" y="3556464"/>
            <a:ext cx="194460" cy="155899"/>
          </a:xfrm>
          <a:custGeom>
            <a:avLst/>
            <a:gdLst>
              <a:gd name="T0" fmla="*/ 0 w 353"/>
              <a:gd name="T1" fmla="*/ 283 h 283"/>
              <a:gd name="T2" fmla="*/ 282 w 353"/>
              <a:gd name="T3" fmla="*/ 0 h 283"/>
              <a:gd name="T4" fmla="*/ 353 w 353"/>
              <a:gd name="T5" fmla="*/ 71 h 283"/>
              <a:gd name="T6" fmla="*/ 141 w 353"/>
              <a:gd name="T7" fmla="*/ 283 h 283"/>
              <a:gd name="T8" fmla="*/ 0 w 353"/>
              <a:gd name="T9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283"/>
                </a:moveTo>
                <a:lnTo>
                  <a:pt x="282" y="0"/>
                </a:lnTo>
                <a:lnTo>
                  <a:pt x="353" y="71"/>
                </a:lnTo>
                <a:lnTo>
                  <a:pt x="141" y="283"/>
                </a:lnTo>
                <a:lnTo>
                  <a:pt x="0" y="2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20" name="1"/>
          <p:cNvSpPr/>
          <p:nvPr/>
        </p:nvSpPr>
        <p:spPr bwMode="auto">
          <a:xfrm>
            <a:off x="6096100" y="3225679"/>
            <a:ext cx="739244" cy="739244"/>
          </a:xfrm>
          <a:prstGeom prst="rect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1"/>
          <p:cNvSpPr/>
          <p:nvPr/>
        </p:nvSpPr>
        <p:spPr bwMode="auto">
          <a:xfrm>
            <a:off x="7384977" y="3103751"/>
            <a:ext cx="3764132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项目展示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7" name="1"/>
          <p:cNvSpPr/>
          <p:nvPr/>
        </p:nvSpPr>
        <p:spPr bwMode="auto">
          <a:xfrm>
            <a:off x="6933029" y="4925696"/>
            <a:ext cx="194460" cy="155899"/>
          </a:xfrm>
          <a:custGeom>
            <a:avLst/>
            <a:gdLst>
              <a:gd name="T0" fmla="*/ 0 w 353"/>
              <a:gd name="T1" fmla="*/ 0 h 283"/>
              <a:gd name="T2" fmla="*/ 282 w 353"/>
              <a:gd name="T3" fmla="*/ 283 h 283"/>
              <a:gd name="T4" fmla="*/ 353 w 353"/>
              <a:gd name="T5" fmla="*/ 212 h 283"/>
              <a:gd name="T6" fmla="*/ 141 w 353"/>
              <a:gd name="T7" fmla="*/ 0 h 283"/>
              <a:gd name="T8" fmla="*/ 0 w 353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0"/>
                </a:moveTo>
                <a:lnTo>
                  <a:pt x="282" y="283"/>
                </a:lnTo>
                <a:lnTo>
                  <a:pt x="353" y="212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18" name="1"/>
          <p:cNvSpPr/>
          <p:nvPr/>
        </p:nvSpPr>
        <p:spPr bwMode="auto">
          <a:xfrm>
            <a:off x="6933029" y="5003921"/>
            <a:ext cx="194460" cy="155899"/>
          </a:xfrm>
          <a:custGeom>
            <a:avLst/>
            <a:gdLst>
              <a:gd name="T0" fmla="*/ 0 w 353"/>
              <a:gd name="T1" fmla="*/ 283 h 283"/>
              <a:gd name="T2" fmla="*/ 282 w 353"/>
              <a:gd name="T3" fmla="*/ 0 h 283"/>
              <a:gd name="T4" fmla="*/ 353 w 353"/>
              <a:gd name="T5" fmla="*/ 71 h 283"/>
              <a:gd name="T6" fmla="*/ 141 w 353"/>
              <a:gd name="T7" fmla="*/ 283 h 283"/>
              <a:gd name="T8" fmla="*/ 0 w 353"/>
              <a:gd name="T9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283">
                <a:moveTo>
                  <a:pt x="0" y="283"/>
                </a:moveTo>
                <a:lnTo>
                  <a:pt x="282" y="0"/>
                </a:lnTo>
                <a:lnTo>
                  <a:pt x="353" y="71"/>
                </a:lnTo>
                <a:lnTo>
                  <a:pt x="141" y="283"/>
                </a:lnTo>
                <a:lnTo>
                  <a:pt x="0" y="2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40000" lnSpcReduction="20000"/>
          </a:bodyPr>
          <a:lstStyle>
            <a:defPPr>
              <a:defRPr lang="id-ID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</a:defRPr>
            </a:lvl9pPr>
          </a:lstStyle>
          <a:p>
            <a:endParaRPr lang="id-ID">
              <a:cs typeface="+mn-ea"/>
              <a:sym typeface="+mn-lt"/>
            </a:endParaRPr>
          </a:p>
        </p:txBody>
      </p:sp>
      <p:sp>
        <p:nvSpPr>
          <p:cNvPr id="15" name="1"/>
          <p:cNvSpPr/>
          <p:nvPr/>
        </p:nvSpPr>
        <p:spPr bwMode="auto">
          <a:xfrm>
            <a:off x="6096100" y="4673136"/>
            <a:ext cx="739244" cy="739244"/>
          </a:xfrm>
          <a:prstGeom prst="rect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1"/>
          <p:cNvSpPr/>
          <p:nvPr/>
        </p:nvSpPr>
        <p:spPr bwMode="auto">
          <a:xfrm>
            <a:off x="7368467" y="4573433"/>
            <a:ext cx="3764132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项目细节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4" name="L 形 33"/>
          <p:cNvSpPr/>
          <p:nvPr/>
        </p:nvSpPr>
        <p:spPr>
          <a:xfrm rot="18855375" flipH="1">
            <a:off x="-578420" y="2800767"/>
            <a:ext cx="1257718" cy="1204021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64F6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0920" y="1047115"/>
            <a:ext cx="5943600" cy="1000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95" y="1348105"/>
            <a:ext cx="5897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Md5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加密存储敏感信息，实现信息安全纵深防御策略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37120" y="4201160"/>
            <a:ext cx="475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预编译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Sql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语句，防止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SQL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注入漏洞的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产生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" y="2609215"/>
            <a:ext cx="7234555" cy="3994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>
            <a:off x="902970" y="3557905"/>
            <a:ext cx="103314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1" idx="6"/>
            <a:endCxn id="45" idx="2"/>
          </p:cNvCxnSpPr>
          <p:nvPr/>
        </p:nvCxnSpPr>
        <p:spPr>
          <a:xfrm>
            <a:off x="2753995" y="3558540"/>
            <a:ext cx="996950" cy="32448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5" idx="6"/>
            <a:endCxn id="42" idx="2"/>
          </p:cNvCxnSpPr>
          <p:nvPr/>
        </p:nvCxnSpPr>
        <p:spPr>
          <a:xfrm flipV="1">
            <a:off x="4468495" y="2748280"/>
            <a:ext cx="601345" cy="113474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42" idx="6"/>
          </p:cNvCxnSpPr>
          <p:nvPr/>
        </p:nvCxnSpPr>
        <p:spPr>
          <a:xfrm>
            <a:off x="5881370" y="2748280"/>
            <a:ext cx="775970" cy="74866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9351551" y="2463352"/>
            <a:ext cx="1787075" cy="6418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4" idx="2"/>
          </p:cNvCxnSpPr>
          <p:nvPr/>
        </p:nvCxnSpPr>
        <p:spPr>
          <a:xfrm flipV="1">
            <a:off x="7355840" y="2459990"/>
            <a:ext cx="1184275" cy="116522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10"/>
          <p:cNvSpPr/>
          <p:nvPr/>
        </p:nvSpPr>
        <p:spPr>
          <a:xfrm>
            <a:off x="1942384" y="3152076"/>
            <a:ext cx="811662" cy="811874"/>
          </a:xfrm>
          <a:prstGeom prst="ellipse">
            <a:avLst/>
          </a:prstGeom>
          <a:solidFill>
            <a:srgbClr val="303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10"/>
          <p:cNvSpPr/>
          <p:nvPr/>
        </p:nvSpPr>
        <p:spPr>
          <a:xfrm>
            <a:off x="5069748" y="2341722"/>
            <a:ext cx="811662" cy="811874"/>
          </a:xfrm>
          <a:prstGeom prst="ellipse">
            <a:avLst/>
          </a:prstGeom>
          <a:solidFill>
            <a:srgbClr val="303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10"/>
          <p:cNvSpPr/>
          <p:nvPr/>
        </p:nvSpPr>
        <p:spPr>
          <a:xfrm>
            <a:off x="6610367" y="3219567"/>
            <a:ext cx="811662" cy="811874"/>
          </a:xfrm>
          <a:prstGeom prst="ellipse">
            <a:avLst/>
          </a:prstGeom>
          <a:solidFill>
            <a:srgbClr val="303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10"/>
          <p:cNvSpPr/>
          <p:nvPr/>
        </p:nvSpPr>
        <p:spPr>
          <a:xfrm>
            <a:off x="8539889" y="2053349"/>
            <a:ext cx="811662" cy="811874"/>
          </a:xfrm>
          <a:prstGeom prst="ellipse">
            <a:avLst/>
          </a:prstGeom>
          <a:solidFill>
            <a:srgbClr val="303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流程图: 联系 44"/>
          <p:cNvSpPr/>
          <p:nvPr/>
        </p:nvSpPr>
        <p:spPr>
          <a:xfrm>
            <a:off x="3750945" y="3522980"/>
            <a:ext cx="717550" cy="719455"/>
          </a:xfrm>
          <a:prstGeom prst="flowChartConnector">
            <a:avLst/>
          </a:prstGeom>
          <a:solidFill>
            <a:srgbClr val="303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9" name="Group 74"/>
          <p:cNvGrpSpPr/>
          <p:nvPr/>
        </p:nvGrpSpPr>
        <p:grpSpPr>
          <a:xfrm>
            <a:off x="6893199" y="3496929"/>
            <a:ext cx="291522" cy="291523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50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9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0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102016" y="4138736"/>
            <a:ext cx="2269607" cy="875391"/>
            <a:chOff x="950748" y="2826059"/>
            <a:chExt cx="2269607" cy="875391"/>
          </a:xfrm>
        </p:grpSpPr>
        <p:sp>
          <p:nvSpPr>
            <p:cNvPr id="96" name="TextBox 54"/>
            <p:cNvSpPr txBox="1"/>
            <p:nvPr/>
          </p:nvSpPr>
          <p:spPr>
            <a:xfrm>
              <a:off x="950748" y="3194720"/>
              <a:ext cx="2269607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项目构建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52130" y="2826059"/>
              <a:ext cx="146685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niApp</a:t>
              </a:r>
              <a:endPara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014085" y="4242435"/>
            <a:ext cx="2049780" cy="1325245"/>
            <a:chOff x="950748" y="2782509"/>
            <a:chExt cx="2313322" cy="1835692"/>
          </a:xfrm>
        </p:grpSpPr>
        <p:sp>
          <p:nvSpPr>
            <p:cNvPr id="99" name="TextBox 54"/>
            <p:cNvSpPr txBox="1"/>
            <p:nvPr/>
          </p:nvSpPr>
          <p:spPr>
            <a:xfrm>
              <a:off x="950748" y="3341045"/>
              <a:ext cx="2313322" cy="1277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代码提交至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GitHub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1373891" y="2782509"/>
              <a:ext cx="1424756" cy="723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Push</a:t>
              </a:r>
              <a:endPara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877851" y="3153607"/>
            <a:ext cx="2269607" cy="875391"/>
            <a:chOff x="950748" y="2826059"/>
            <a:chExt cx="2269607" cy="875391"/>
          </a:xfrm>
        </p:grpSpPr>
        <p:sp>
          <p:nvSpPr>
            <p:cNvPr id="105" name="TextBox 54"/>
            <p:cNvSpPr txBox="1"/>
            <p:nvPr/>
          </p:nvSpPr>
          <p:spPr>
            <a:xfrm>
              <a:off x="950748" y="3194720"/>
              <a:ext cx="2269607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服务更新完成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721062" y="2826059"/>
              <a:ext cx="81407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Site</a:t>
              </a:r>
              <a:endPara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Group 74"/>
          <p:cNvGrpSpPr/>
          <p:nvPr/>
        </p:nvGrpSpPr>
        <p:grpSpPr>
          <a:xfrm>
            <a:off x="2199279" y="3420729"/>
            <a:ext cx="291522" cy="291523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8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74"/>
          <p:cNvGrpSpPr/>
          <p:nvPr/>
        </p:nvGrpSpPr>
        <p:grpSpPr>
          <a:xfrm>
            <a:off x="3963944" y="3740134"/>
            <a:ext cx="291522" cy="291523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12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5" name="Group 74"/>
          <p:cNvGrpSpPr/>
          <p:nvPr/>
        </p:nvGrpSpPr>
        <p:grpSpPr>
          <a:xfrm>
            <a:off x="5353959" y="2602214"/>
            <a:ext cx="291522" cy="291523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16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9" name="Group 74"/>
          <p:cNvGrpSpPr/>
          <p:nvPr/>
        </p:nvGrpSpPr>
        <p:grpSpPr>
          <a:xfrm>
            <a:off x="8800104" y="2310749"/>
            <a:ext cx="291522" cy="291523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20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014470" y="1381962"/>
            <a:ext cx="2922905" cy="891337"/>
            <a:chOff x="783597" y="2731375"/>
            <a:chExt cx="2269607" cy="1959004"/>
          </a:xfrm>
        </p:grpSpPr>
        <p:sp>
          <p:nvSpPr>
            <p:cNvPr id="24" name="TextBox 54"/>
            <p:cNvSpPr txBox="1"/>
            <p:nvPr/>
          </p:nvSpPr>
          <p:spPr>
            <a:xfrm>
              <a:off x="783597" y="2731375"/>
              <a:ext cx="2269607" cy="1113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生成对应端的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程序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62233" y="3543180"/>
              <a:ext cx="1424756" cy="1147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rogram</a:t>
              </a:r>
              <a:endPara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4258945" y="5492115"/>
            <a:ext cx="326834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前端工程链路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80310" y="2793567"/>
            <a:ext cx="2922905" cy="891337"/>
            <a:chOff x="783597" y="2731375"/>
            <a:chExt cx="2269607" cy="1959004"/>
          </a:xfrm>
        </p:grpSpPr>
        <p:sp>
          <p:nvSpPr>
            <p:cNvPr id="3" name="TextBox 54"/>
            <p:cNvSpPr txBox="1"/>
            <p:nvPr/>
          </p:nvSpPr>
          <p:spPr>
            <a:xfrm>
              <a:off x="783597" y="2731375"/>
              <a:ext cx="2269607" cy="1113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静态化模块打包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62233" y="3543180"/>
              <a:ext cx="1424756" cy="1147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Webpack</a:t>
              </a:r>
              <a:endPara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>
            <a:off x="1243965" y="3351530"/>
            <a:ext cx="103314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1" idx="6"/>
            <a:endCxn id="45" idx="2"/>
          </p:cNvCxnSpPr>
          <p:nvPr/>
        </p:nvCxnSpPr>
        <p:spPr>
          <a:xfrm>
            <a:off x="3094990" y="3352165"/>
            <a:ext cx="996950" cy="32448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5" idx="6"/>
            <a:endCxn id="42" idx="2"/>
          </p:cNvCxnSpPr>
          <p:nvPr/>
        </p:nvCxnSpPr>
        <p:spPr>
          <a:xfrm flipV="1">
            <a:off x="4809490" y="2541905"/>
            <a:ext cx="601345" cy="113474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42" idx="6"/>
          </p:cNvCxnSpPr>
          <p:nvPr/>
        </p:nvCxnSpPr>
        <p:spPr>
          <a:xfrm>
            <a:off x="6222365" y="2541905"/>
            <a:ext cx="775970" cy="74866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9692546" y="2256977"/>
            <a:ext cx="1787075" cy="6418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4" idx="2"/>
          </p:cNvCxnSpPr>
          <p:nvPr/>
        </p:nvCxnSpPr>
        <p:spPr>
          <a:xfrm flipV="1">
            <a:off x="7696835" y="2253615"/>
            <a:ext cx="1184275" cy="116522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10"/>
          <p:cNvSpPr/>
          <p:nvPr/>
        </p:nvSpPr>
        <p:spPr>
          <a:xfrm>
            <a:off x="2283379" y="2945701"/>
            <a:ext cx="811662" cy="811874"/>
          </a:xfrm>
          <a:prstGeom prst="ellipse">
            <a:avLst/>
          </a:prstGeom>
          <a:solidFill>
            <a:srgbClr val="303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10"/>
          <p:cNvSpPr/>
          <p:nvPr/>
        </p:nvSpPr>
        <p:spPr>
          <a:xfrm>
            <a:off x="5410743" y="2135347"/>
            <a:ext cx="811662" cy="811874"/>
          </a:xfrm>
          <a:prstGeom prst="ellipse">
            <a:avLst/>
          </a:prstGeom>
          <a:solidFill>
            <a:srgbClr val="303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10"/>
          <p:cNvSpPr/>
          <p:nvPr/>
        </p:nvSpPr>
        <p:spPr>
          <a:xfrm>
            <a:off x="6951362" y="3013192"/>
            <a:ext cx="811662" cy="811874"/>
          </a:xfrm>
          <a:prstGeom prst="ellipse">
            <a:avLst/>
          </a:prstGeom>
          <a:solidFill>
            <a:srgbClr val="303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10"/>
          <p:cNvSpPr/>
          <p:nvPr/>
        </p:nvSpPr>
        <p:spPr>
          <a:xfrm>
            <a:off x="8880884" y="1846974"/>
            <a:ext cx="811662" cy="811874"/>
          </a:xfrm>
          <a:prstGeom prst="ellipse">
            <a:avLst/>
          </a:prstGeom>
          <a:solidFill>
            <a:srgbClr val="303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流程图: 联系 44"/>
          <p:cNvSpPr/>
          <p:nvPr/>
        </p:nvSpPr>
        <p:spPr>
          <a:xfrm>
            <a:off x="4091940" y="3316605"/>
            <a:ext cx="717550" cy="719455"/>
          </a:xfrm>
          <a:prstGeom prst="flowChartConnector">
            <a:avLst/>
          </a:prstGeom>
          <a:solidFill>
            <a:srgbClr val="303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9" name="Group 74"/>
          <p:cNvGrpSpPr/>
          <p:nvPr/>
        </p:nvGrpSpPr>
        <p:grpSpPr>
          <a:xfrm>
            <a:off x="7234194" y="3290554"/>
            <a:ext cx="291522" cy="291523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50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9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0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1677035" y="3932555"/>
            <a:ext cx="18014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3210560" y="1613535"/>
            <a:ext cx="1822450" cy="1659071"/>
            <a:chOff x="950748" y="2747056"/>
            <a:chExt cx="2269607" cy="2312820"/>
          </a:xfrm>
        </p:grpSpPr>
        <p:sp>
          <p:nvSpPr>
            <p:cNvPr id="99" name="TextBox 54"/>
            <p:cNvSpPr txBox="1"/>
            <p:nvPr/>
          </p:nvSpPr>
          <p:spPr>
            <a:xfrm>
              <a:off x="950748" y="3194720"/>
              <a:ext cx="2269607" cy="186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处理前端传递的参数，执行脚本操作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1093883" y="2747056"/>
              <a:ext cx="1848109" cy="727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Servlet</a:t>
              </a:r>
              <a:endPara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377305" y="3932555"/>
            <a:ext cx="1941830" cy="1703935"/>
            <a:chOff x="1009381" y="2745404"/>
            <a:chExt cx="2269607" cy="1949793"/>
          </a:xfrm>
        </p:grpSpPr>
        <p:sp>
          <p:nvSpPr>
            <p:cNvPr id="102" name="TextBox 54"/>
            <p:cNvSpPr txBox="1"/>
            <p:nvPr/>
          </p:nvSpPr>
          <p:spPr>
            <a:xfrm>
              <a:off x="1009381" y="3164202"/>
              <a:ext cx="2269607" cy="1530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后端将返回结果以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JSON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格式传递给前端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1318873" y="2745404"/>
              <a:ext cx="1724842" cy="59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JSON</a:t>
              </a:r>
              <a:endPara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8214401" y="2925642"/>
            <a:ext cx="2269607" cy="875391"/>
            <a:chOff x="950748" y="2826059"/>
            <a:chExt cx="2269607" cy="875391"/>
          </a:xfrm>
        </p:grpSpPr>
        <p:sp>
          <p:nvSpPr>
            <p:cNvPr id="105" name="TextBox 54"/>
            <p:cNvSpPr txBox="1"/>
            <p:nvPr/>
          </p:nvSpPr>
          <p:spPr>
            <a:xfrm>
              <a:off x="950748" y="3194720"/>
              <a:ext cx="2269607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前端视图层更新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585172" y="2826059"/>
              <a:ext cx="100076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endPara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Group 74"/>
          <p:cNvGrpSpPr/>
          <p:nvPr/>
        </p:nvGrpSpPr>
        <p:grpSpPr>
          <a:xfrm>
            <a:off x="2540274" y="3214354"/>
            <a:ext cx="291522" cy="291523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8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74"/>
          <p:cNvGrpSpPr/>
          <p:nvPr/>
        </p:nvGrpSpPr>
        <p:grpSpPr>
          <a:xfrm>
            <a:off x="4304939" y="3533759"/>
            <a:ext cx="291522" cy="291523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12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5" name="Group 74"/>
          <p:cNvGrpSpPr/>
          <p:nvPr/>
        </p:nvGrpSpPr>
        <p:grpSpPr>
          <a:xfrm>
            <a:off x="5694954" y="2395839"/>
            <a:ext cx="291522" cy="291523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16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9" name="Group 74"/>
          <p:cNvGrpSpPr/>
          <p:nvPr/>
        </p:nvGrpSpPr>
        <p:grpSpPr>
          <a:xfrm>
            <a:off x="9141099" y="2104374"/>
            <a:ext cx="291522" cy="291523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20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20540" y="1078230"/>
            <a:ext cx="2992120" cy="849521"/>
            <a:chOff x="942148" y="2855522"/>
            <a:chExt cx="2269607" cy="840617"/>
          </a:xfrm>
        </p:grpSpPr>
        <p:sp>
          <p:nvSpPr>
            <p:cNvPr id="24" name="TextBox 54"/>
            <p:cNvSpPr txBox="1"/>
            <p:nvPr/>
          </p:nvSpPr>
          <p:spPr>
            <a:xfrm>
              <a:off x="942148" y="3194720"/>
              <a:ext cx="2269607" cy="50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操作数据库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83290" y="2855522"/>
              <a:ext cx="1424756" cy="516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endPara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4418330" y="5951220"/>
            <a:ext cx="335470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后端工程链路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54"/>
          <p:cNvSpPr txBox="1"/>
          <p:nvPr/>
        </p:nvSpPr>
        <p:spPr>
          <a:xfrm>
            <a:off x="1642745" y="4298315"/>
            <a:ext cx="1931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HTTP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请求携带参数访问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API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接口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/>
          <a:srcRect l="2314" t="17363" r="-2314" b="20799"/>
          <a:stretch>
            <a:fillRect/>
          </a:stretch>
        </p:blipFill>
        <p:spPr>
          <a:xfrm>
            <a:off x="4781550" y="0"/>
            <a:ext cx="7410450" cy="6858000"/>
          </a:xfrm>
          <a:prstGeom prst="rect">
            <a:avLst/>
          </a:prstGeom>
        </p:spPr>
      </p:pic>
      <p:sp>
        <p:nvSpPr>
          <p:cNvPr id="9" name="L 形 8"/>
          <p:cNvSpPr/>
          <p:nvPr/>
        </p:nvSpPr>
        <p:spPr>
          <a:xfrm rot="18855375" flipH="1">
            <a:off x="6913095" y="737385"/>
            <a:ext cx="3199017" cy="3062436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64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L 形 15"/>
          <p:cNvSpPr/>
          <p:nvPr/>
        </p:nvSpPr>
        <p:spPr>
          <a:xfrm rot="18855375" flipH="1">
            <a:off x="6814019" y="2767941"/>
            <a:ext cx="3338728" cy="3591840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F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1407" y="1945142"/>
            <a:ext cx="3252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BUSINESS  PLAN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0550" y="2572748"/>
            <a:ext cx="550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感谢您的观看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0550" y="3397901"/>
            <a:ext cx="59252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1407" y="4370897"/>
            <a:ext cx="1869720" cy="3067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讲述人：</a:t>
            </a:r>
            <a:r>
              <a:rPr lang="zh-CN" altLang="en-US" sz="1400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王春阳</a:t>
            </a:r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3" name="L 形 22"/>
          <p:cNvSpPr/>
          <p:nvPr/>
        </p:nvSpPr>
        <p:spPr>
          <a:xfrm rot="18855375" flipH="1">
            <a:off x="5504168" y="4505836"/>
            <a:ext cx="412095" cy="443336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FC1C9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L 形 23"/>
          <p:cNvSpPr/>
          <p:nvPr/>
        </p:nvSpPr>
        <p:spPr>
          <a:xfrm rot="18855375" flipH="1">
            <a:off x="11009824" y="856219"/>
            <a:ext cx="420414" cy="402465"/>
          </a:xfrm>
          <a:prstGeom prst="corner">
            <a:avLst>
              <a:gd name="adj1" fmla="val 23925"/>
              <a:gd name="adj2" fmla="val 22839"/>
            </a:avLst>
          </a:prstGeom>
          <a:solidFill>
            <a:srgbClr val="364F6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880011" y="929346"/>
            <a:ext cx="6529079" cy="4184146"/>
            <a:chOff x="2728646" y="731264"/>
            <a:chExt cx="6529079" cy="4184146"/>
          </a:xfrm>
        </p:grpSpPr>
        <p:sp>
          <p:nvSpPr>
            <p:cNvPr id="20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5883441" y="1532212"/>
              <a:ext cx="425116" cy="120032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1</a:t>
              </a:r>
              <a:endParaRPr lang="en-US" altLang="zh-CN" sz="8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>
              <a:spLocks noChangeArrowheads="1"/>
            </p:cNvSpPr>
            <p:nvPr/>
          </p:nvSpPr>
          <p:spPr bwMode="auto">
            <a:xfrm>
              <a:off x="4452671" y="3486529"/>
              <a:ext cx="3287395" cy="1014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项目</a:t>
              </a:r>
              <a:r>
                <a:rPr lang="zh-CN" altLang="en-US" sz="6000" b="1" dirty="0">
                  <a:solidFill>
                    <a:schemeClr val="accent1"/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引言</a:t>
              </a:r>
              <a:endParaRPr lang="zh-CN" altLang="en-US" sz="6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977870" y="731264"/>
              <a:ext cx="2272119" cy="2353983"/>
              <a:chOff x="7675320" y="2139427"/>
              <a:chExt cx="1578765" cy="1635648"/>
            </a:xfrm>
            <a:solidFill>
              <a:srgbClr val="F8BCC9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675320" y="2364105"/>
                <a:ext cx="1410970" cy="141097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664301" y="2139427"/>
                <a:ext cx="589784" cy="6169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2728646" y="4501390"/>
              <a:ext cx="6529079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01240" y="2620645"/>
            <a:ext cx="8120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latin typeface="宋体" panose="02010600030101010101" pitchFamily="2" charset="-122"/>
                <a:ea typeface="宋体" panose="02010600030101010101" pitchFamily="2" charset="-122"/>
              </a:rPr>
              <a:t>朋友，做过微商吗？</a:t>
            </a:r>
            <a:endParaRPr lang="zh-CN" altLang="en-US" sz="7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33faf6e35fcd79649823c6ad3267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235" y="37465"/>
            <a:ext cx="3201035" cy="6783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59045" y="2846070"/>
            <a:ext cx="6888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/>
              <a:t>天天发朋友圈被</a:t>
            </a:r>
            <a:r>
              <a:rPr lang="zh-CN" altLang="en-US" sz="4400"/>
              <a:t>亲友嫌弃？</a:t>
            </a:r>
            <a:endParaRPr lang="zh-CN" altLang="en-US" sz="4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46270" y="3044825"/>
            <a:ext cx="8006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/>
              <a:t>记不清到底是哪个客户的</a:t>
            </a:r>
            <a:r>
              <a:rPr lang="zh-CN" altLang="en-US" sz="4400"/>
              <a:t>单号？</a:t>
            </a:r>
            <a:endParaRPr lang="zh-CN" altLang="en-US" sz="4400"/>
          </a:p>
        </p:txBody>
      </p:sp>
      <p:pic>
        <p:nvPicPr>
          <p:cNvPr id="4" name="图片 3" descr="6509e614e10a238cae8c66a186171e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675" y="0"/>
            <a:ext cx="323659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60010" y="2984500"/>
            <a:ext cx="5770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/>
              <a:t>手机备忘录管理</a:t>
            </a:r>
            <a:r>
              <a:rPr lang="zh-CN" altLang="en-US" sz="4400"/>
              <a:t>订单？</a:t>
            </a:r>
            <a:endParaRPr lang="zh-CN" altLang="en-US" sz="4400"/>
          </a:p>
        </p:txBody>
      </p:sp>
      <p:pic>
        <p:nvPicPr>
          <p:cNvPr id="2" name="图片 1" descr="860f0fe4807bb928cf557adedd33c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025" y="0"/>
            <a:ext cx="323659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871756" y="929346"/>
            <a:ext cx="6529079" cy="4184146"/>
            <a:chOff x="2728646" y="731264"/>
            <a:chExt cx="6529079" cy="4184146"/>
          </a:xfrm>
        </p:grpSpPr>
        <p:sp>
          <p:nvSpPr>
            <p:cNvPr id="20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5777643" y="1532212"/>
              <a:ext cx="636713" cy="120032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2</a:t>
              </a:r>
              <a:endParaRPr lang="en-US" altLang="zh-CN" sz="8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>
              <a:spLocks noChangeArrowheads="1"/>
            </p:cNvSpPr>
            <p:nvPr/>
          </p:nvSpPr>
          <p:spPr bwMode="auto">
            <a:xfrm>
              <a:off x="4250982" y="3408598"/>
              <a:ext cx="3690033" cy="1014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项目展示</a:t>
              </a:r>
              <a:endParaRPr lang="zh-CN" altLang="en-US" sz="6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977870" y="731264"/>
              <a:ext cx="2272119" cy="2353983"/>
              <a:chOff x="7675320" y="2139427"/>
              <a:chExt cx="1578765" cy="1635648"/>
            </a:xfrm>
            <a:solidFill>
              <a:srgbClr val="F8BCC9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675320" y="2364105"/>
                <a:ext cx="1410970" cy="141097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664301" y="2139427"/>
                <a:ext cx="589784" cy="6169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D99B3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2728646" y="4501390"/>
              <a:ext cx="6529079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动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8795" y="266700"/>
            <a:ext cx="3524250" cy="6324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9795" y="2967990"/>
            <a:ext cx="5669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>
                <a:latin typeface="宋体" panose="02010600030101010101" pitchFamily="2" charset="-122"/>
                <a:ea typeface="宋体" panose="02010600030101010101" pitchFamily="2" charset="-122"/>
              </a:rPr>
              <a:t>更美观的商品展示</a:t>
            </a:r>
            <a:endParaRPr lang="zh-CN" altLang="en-US" sz="5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64F6B"/>
      </a:accent1>
      <a:accent2>
        <a:srgbClr val="3FC1C9"/>
      </a:accent2>
      <a:accent3>
        <a:srgbClr val="A5A5A5"/>
      </a:accent3>
      <a:accent4>
        <a:srgbClr val="364F6B"/>
      </a:accent4>
      <a:accent5>
        <a:srgbClr val="3FC1C9"/>
      </a:accent5>
      <a:accent6>
        <a:srgbClr val="A5A5A5"/>
      </a:accent6>
      <a:hlink>
        <a:srgbClr val="757070"/>
      </a:hlink>
      <a:folHlink>
        <a:srgbClr val="757070"/>
      </a:folHlink>
    </a:clrScheme>
    <a:fontScheme name="3v3xbfob">
      <a:majorFont>
        <a:latin typeface="Agency FB"/>
        <a:ea typeface="阿里巴巴普惠体"/>
        <a:cs typeface=""/>
      </a:majorFont>
      <a:minorFont>
        <a:latin typeface="Agency FB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973</Words>
  <Application>WPS 演示</Application>
  <PresentationFormat>自定义</PresentationFormat>
  <Paragraphs>135</Paragraphs>
  <Slides>23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宋体</vt:lpstr>
      <vt:lpstr>Wingdings</vt:lpstr>
      <vt:lpstr>思源黑体 Light</vt:lpstr>
      <vt:lpstr>A思源黑体—06</vt:lpstr>
      <vt:lpstr>黑体</vt:lpstr>
      <vt:lpstr>微软雅黑</vt:lpstr>
      <vt:lpstr>方正兰亭细黑_GBK_M</vt:lpstr>
      <vt:lpstr>Agency FB</vt:lpstr>
      <vt:lpstr>Trebuchet MS</vt:lpstr>
      <vt:lpstr>阿里巴巴普惠体</vt:lpstr>
      <vt:lpstr>Segoe Print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24815</cp:lastModifiedBy>
  <cp:revision>77</cp:revision>
  <dcterms:created xsi:type="dcterms:W3CDTF">2021-10-17T05:35:00Z</dcterms:created>
  <dcterms:modified xsi:type="dcterms:W3CDTF">2021-11-04T11:38:30Z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KSOTemplateUUID">
    <vt:lpwstr>v1.0_mb_cO34BE1OPTxGd6kvkCDiyw==</vt:lpwstr>
  </property>
  <property fmtid="{D5CDD505-2E9C-101B-9397-08002B2CF9AE}" pid="4" name="ICV">
    <vt:lpwstr>96A65AA310DA4ED6AACDCFD08ED75034</vt:lpwstr>
  </property>
</Properties>
</file>